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0"/>
  </p:notesMasterIdLst>
  <p:sldIdLst>
    <p:sldId id="256" r:id="rId3"/>
    <p:sldId id="315" r:id="rId4"/>
    <p:sldId id="311" r:id="rId5"/>
    <p:sldId id="310" r:id="rId6"/>
    <p:sldId id="308" r:id="rId7"/>
    <p:sldId id="259" r:id="rId8"/>
    <p:sldId id="338" r:id="rId9"/>
    <p:sldId id="260" r:id="rId10"/>
    <p:sldId id="261" r:id="rId11"/>
    <p:sldId id="264" r:id="rId12"/>
    <p:sldId id="265" r:id="rId13"/>
    <p:sldId id="340" r:id="rId14"/>
    <p:sldId id="334" r:id="rId15"/>
    <p:sldId id="266" r:id="rId16"/>
    <p:sldId id="267" r:id="rId17"/>
    <p:sldId id="268" r:id="rId18"/>
    <p:sldId id="341" r:id="rId19"/>
    <p:sldId id="280" r:id="rId20"/>
    <p:sldId id="333" r:id="rId21"/>
    <p:sldId id="273" r:id="rId22"/>
    <p:sldId id="335" r:id="rId23"/>
    <p:sldId id="317" r:id="rId24"/>
    <p:sldId id="330" r:id="rId25"/>
    <p:sldId id="329" r:id="rId26"/>
    <p:sldId id="344" r:id="rId27"/>
    <p:sldId id="277" r:id="rId28"/>
    <p:sldId id="278" r:id="rId29"/>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2"/>
    <p:restoredTop sz="68776" autoAdjust="0"/>
  </p:normalViewPr>
  <p:slideViewPr>
    <p:cSldViewPr snapToGrid="0">
      <p:cViewPr varScale="1">
        <p:scale>
          <a:sx n="86" d="100"/>
          <a:sy n="86" d="100"/>
        </p:scale>
        <p:origin x="232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2" d="100"/>
        <a:sy n="11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from our online Conformance web app. This app allows companies to self-certify to the OpenChain Specification.</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five “Goals”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following the structure of the Specification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each goal is accomplished by answering the questions contained inside. For example, Goal 3 contains three yes or no questions.</a:t>
            </a:r>
            <a:endParaRPr sz="1200" b="0" i="0" u="none" strike="noStrike" cap="none" dirty="0">
              <a:solidFill>
                <a:schemeClr val="dk1"/>
              </a:solidFill>
              <a:latin typeface="Calibri"/>
              <a:ea typeface="Calibri"/>
              <a:cs typeface="Calibri"/>
              <a:sym typeface="Calibri"/>
            </a:endParaRPr>
          </a:p>
        </p:txBody>
      </p:sp>
      <p:sp>
        <p:nvSpPr>
          <p:cNvPr id="218" name="Google Shape;218;p9: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6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653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training slides are only one part of the materials that the OpenChain Project provides to help companies of all sizes engage with and adopt the OpenChain standard for compliance in the supply chain.</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5633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183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just as diverse. You can see here that the leads of our various work teams are from areas of the OpenChain community outside of the Platinum Members. We regard this diversity as a great strength in the project.</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3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place a strong emphasis on making sure the calls and the project mailing lists can be found and joined by anyone.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237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a lot of progress around the project in 2018 and expect to significantly increase our activities and adoption in 2019.</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591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good illustration is from our Japan Work Group, which has steadily built out a pro-active series of workshops focused on practical outcomes to support adoption.</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1725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is complemented by a substantial local – and Japanese speaking – mailing list.</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615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62937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a:t>
            </a:r>
            <a:r>
              <a:rPr lang="en-US" sz="1200" b="0" i="0" u="none" strike="noStrike" cap="none" dirty="0" err="1">
                <a:solidFill>
                  <a:schemeClr val="dk1"/>
                </a:solidFill>
                <a:latin typeface="Calibri"/>
                <a:ea typeface="Calibri"/>
                <a:cs typeface="Calibri"/>
                <a:sym typeface="Calibri"/>
              </a:rPr>
              <a:t>whistlestop</a:t>
            </a:r>
            <a:r>
              <a:rPr lang="en-US" sz="1200" b="0" i="0" u="none" strike="noStrike" cap="none" dirty="0">
                <a:solidFill>
                  <a:schemeClr val="dk1"/>
                </a:solidFill>
                <a:latin typeface="Calibri"/>
                <a:ea typeface="Calibri"/>
                <a:cs typeface="Calibri"/>
                <a:sym typeface="Calibri"/>
              </a:rPr>
              <a:t> 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dirty="0">
                <a:solidFill>
                  <a:srgbClr val="888888"/>
                </a:solidFill>
                <a:latin typeface="Calibri"/>
                <a:ea typeface="Calibri"/>
                <a:cs typeface="Calibri"/>
                <a:sym typeface="Calibri"/>
              </a:rPr>
              <a:t>OpenChain Project - The Linux Foundation</a:t>
            </a: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4" name="Picture 3">
            <a:extLst>
              <a:ext uri="{FF2B5EF4-FFF2-40B4-BE49-F238E27FC236}">
                <a16:creationId xmlns:a16="http://schemas.microsoft.com/office/drawing/2014/main" id="{6550AD41-BB6B-AB44-B6AF-4BB0765F29A7}"/>
              </a:ext>
            </a:extLst>
          </p:cNvPr>
          <p:cNvPicPr>
            <a:picLocks noChangeAspect="1"/>
          </p:cNvPicPr>
          <p:nvPr/>
        </p:nvPicPr>
        <p:blipFill rotWithShape="1">
          <a:blip r:embed="rId3"/>
          <a:srcRect l="596" t="7730" r="50631" b="699"/>
          <a:stretch/>
        </p:blipFill>
        <p:spPr>
          <a:xfrm>
            <a:off x="2454539" y="0"/>
            <a:ext cx="8002282" cy="66106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B8AA2FEF-4503-8944-8915-D89A11CDB325}"/>
              </a:ext>
            </a:extLst>
          </p:cNvPr>
          <p:cNvPicPr>
            <a:picLocks noChangeAspect="1"/>
          </p:cNvPicPr>
          <p:nvPr/>
        </p:nvPicPr>
        <p:blipFill>
          <a:blip r:embed="rId3"/>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241284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257D305C-A1D3-1740-84CC-F81530967C51}"/>
              </a:ext>
            </a:extLst>
          </p:cNvPr>
          <p:cNvPicPr>
            <a:picLocks noChangeAspect="1"/>
          </p:cNvPicPr>
          <p:nvPr/>
        </p:nvPicPr>
        <p:blipFill rotWithShape="1">
          <a:blip r:embed="rId3"/>
          <a:srcRect r="3557" b="1"/>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13</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294140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119" name="Rectangle 1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29" descr="Screen Shot 2017-11-17 at 10.08.23.png"/>
          <p:cNvPicPr preferRelativeResize="0"/>
          <p:nvPr/>
        </p:nvPicPr>
        <p:blipFill rotWithShape="1">
          <a:blip r:embed="rId3">
            <a:extLst/>
          </a:blip>
          <a:srcRect/>
          <a:stretch/>
        </p:blipFill>
        <p:spPr>
          <a:xfrm>
            <a:off x="889396" y="643467"/>
            <a:ext cx="10413208" cy="557106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sp>
        <p:nvSpPr>
          <p:cNvPr id="126" name="Rectangle 1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Google Shape;249;p30" descr="Screen Shot 2017-11-17 at 10.08.35.png"/>
          <p:cNvPicPr preferRelativeResize="0"/>
          <p:nvPr/>
        </p:nvPicPr>
        <p:blipFill rotWithShape="1">
          <a:blip r:embed="rId3">
            <a:extLst/>
          </a:blip>
          <a:srcRect t="1310" r="1" b="4063"/>
          <a:stretch/>
        </p:blipFill>
        <p:spPr>
          <a:xfrm>
            <a:off x="643467" y="719527"/>
            <a:ext cx="10905066" cy="549500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8E1CBEA-7D4C-CA48-9F05-EF8682C9472B}"/>
              </a:ext>
            </a:extLst>
          </p:cNvPr>
          <p:cNvPicPr>
            <a:picLocks noChangeAspect="1"/>
          </p:cNvPicPr>
          <p:nvPr/>
        </p:nvPicPr>
        <p:blipFill>
          <a:blip r:embed="rId3"/>
          <a:stretch>
            <a:fillRect/>
          </a:stretch>
        </p:blipFill>
        <p:spPr>
          <a:xfrm>
            <a:off x="9443" y="0"/>
            <a:ext cx="12173113" cy="6858000"/>
          </a:xfrm>
          <a:prstGeom prst="rect">
            <a:avLst/>
          </a:prstGeom>
        </p:spPr>
      </p:pic>
    </p:spTree>
    <p:extLst>
      <p:ext uri="{BB962C8B-B14F-4D97-AF65-F5344CB8AC3E}">
        <p14:creationId xmlns:p14="http://schemas.microsoft.com/office/powerpoint/2010/main" val="1313705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5" name="Picture 4">
            <a:extLst>
              <a:ext uri="{FF2B5EF4-FFF2-40B4-BE49-F238E27FC236}">
                <a16:creationId xmlns:a16="http://schemas.microsoft.com/office/drawing/2014/main" id="{C83DAD38-E893-8047-B4A2-1BC242EBF218}"/>
              </a:ext>
            </a:extLst>
          </p:cNvPr>
          <p:cNvPicPr>
            <a:picLocks noChangeAspect="1"/>
          </p:cNvPicPr>
          <p:nvPr/>
        </p:nvPicPr>
        <p:blipFill rotWithShape="1">
          <a:blip r:embed="rId3"/>
          <a:srcRect t="2174"/>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18</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4013197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D2528A2E-0ACD-874B-AFEB-08F03863546B}"/>
              </a:ext>
            </a:extLst>
          </p:cNvPr>
          <p:cNvPicPr>
            <a:picLocks noChangeAspect="1"/>
          </p:cNvPicPr>
          <p:nvPr/>
        </p:nvPicPr>
        <p:blipFill>
          <a:blip r:embed="rId3"/>
          <a:stretch>
            <a:fillRect/>
          </a:stretch>
        </p:blipFill>
        <p:spPr>
          <a:xfrm>
            <a:off x="1473940" y="389995"/>
            <a:ext cx="9244120" cy="6078009"/>
          </a:xfrm>
          <a:prstGeom prst="rect">
            <a:avLst/>
          </a:prstGeom>
        </p:spPr>
      </p:pic>
    </p:spTree>
    <p:extLst>
      <p:ext uri="{BB962C8B-B14F-4D97-AF65-F5344CB8AC3E}">
        <p14:creationId xmlns:p14="http://schemas.microsoft.com/office/powerpoint/2010/main" val="282089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Zavros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99B8CCCE-552A-2D4F-B9C8-4F7C39CF41A4}"/>
              </a:ext>
            </a:extLst>
          </p:cNvPr>
          <p:cNvPicPr>
            <a:picLocks noChangeAspect="1"/>
          </p:cNvPicPr>
          <p:nvPr/>
        </p:nvPicPr>
        <p:blipFill rotWithShape="1">
          <a:blip r:embed="rId3"/>
          <a:srcRect b="1747"/>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21</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3811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Recent Progress</a:t>
            </a:r>
            <a:endParaRPr sz="4400" b="0" i="0" u="none" strike="noStrike" cap="none" dirty="0">
              <a:solidFill>
                <a:srgbClr val="00B4C2"/>
              </a:solidFill>
              <a:latin typeface="Calibri"/>
              <a:ea typeface="Calibri"/>
              <a:cs typeface="Calibri"/>
              <a:sym typeface="Calibri"/>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dirty="0"/>
              <a:t> International Partners - from law firms to certification authorities in Europe, Asia and the Americas</a:t>
            </a:r>
          </a:p>
          <a:p>
            <a:pPr marL="457200" marR="0" lvl="0" indent="-228600" algn="l" rtl="0">
              <a:lnSpc>
                <a:spcPct val="90000"/>
              </a:lnSpc>
              <a:spcBef>
                <a:spcPts val="0"/>
              </a:spcBef>
              <a:spcAft>
                <a:spcPts val="0"/>
              </a:spcAft>
              <a:buClr>
                <a:srgbClr val="7F7F7F"/>
              </a:buClr>
              <a:buSzPts val="2800"/>
              <a:buFont typeface="Arial"/>
              <a:buAutoNum type="arabicPeriod"/>
            </a:pPr>
            <a:endParaRPr lang="en-US" dirty="0"/>
          </a:p>
          <a:p>
            <a:pPr indent="-228600">
              <a:spcBef>
                <a:spcPts val="0"/>
              </a:spcBef>
              <a:buFont typeface="Arial"/>
              <a:buAutoNum type="arabicPeriod"/>
            </a:pPr>
            <a:r>
              <a:rPr lang="en-CA" dirty="0"/>
              <a:t> Significant new board members like Toshiba, Facebook, Google, Uber and Microsoft </a:t>
            </a:r>
          </a:p>
          <a:p>
            <a:pPr marL="457200" marR="0" lvl="0" indent="-228600" algn="l" rtl="0">
              <a:lnSpc>
                <a:spcPct val="90000"/>
              </a:lnSpc>
              <a:spcBef>
                <a:spcPts val="0"/>
              </a:spcBef>
              <a:spcAft>
                <a:spcPts val="0"/>
              </a:spcAft>
              <a:buClr>
                <a:srgbClr val="7F7F7F"/>
              </a:buClr>
              <a:buSzPts val="2800"/>
              <a:buFont typeface="Arial"/>
              <a:buAutoNum type="arabicPeriod"/>
            </a:pPr>
            <a:endParaRPr lang="en-CA" dirty="0"/>
          </a:p>
          <a:p>
            <a:pPr indent="-228600">
              <a:spcBef>
                <a:spcPts val="0"/>
              </a:spcBef>
              <a:buFont typeface="Arial"/>
              <a:buAutoNum type="arabicPeriod"/>
            </a:pPr>
            <a:r>
              <a:rPr lang="en-US" dirty="0"/>
              <a:t> A move towards formal standardization via the PAS process for ISO with ETA Q1 2020</a:t>
            </a:r>
          </a:p>
        </p:txBody>
      </p:sp>
    </p:spTree>
    <p:extLst>
      <p:ext uri="{BB962C8B-B14F-4D97-AF65-F5344CB8AC3E}">
        <p14:creationId xmlns:p14="http://schemas.microsoft.com/office/powerpoint/2010/main" val="237724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5534025"/>
            <a:ext cx="10515600" cy="822326"/>
          </a:xfrm>
          <a:prstGeom prst="rect">
            <a:avLst/>
          </a:prstGeom>
        </p:spPr>
        <p:txBody>
          <a:bodyPr spcFirstLastPara="1" vert="horz" lIns="91440" tIns="45720" rIns="91440" bIns="45720" rtlCol="0" anchor="ctr" anchorCtr="0">
            <a:normAutofit/>
          </a:bodyPr>
          <a:lstStyle/>
          <a:p>
            <a:pPr marL="0" marR="0" lvl="0" indent="0" algn="ctr">
              <a:spcBef>
                <a:spcPct val="0"/>
              </a:spcBef>
              <a:spcAft>
                <a:spcPts val="0"/>
              </a:spcAft>
              <a:buClr>
                <a:srgbClr val="00B4C2"/>
              </a:buClr>
              <a:buSzPts val="1100"/>
            </a:pPr>
            <a:r>
              <a:rPr lang="en-US" kern="1200" dirty="0">
                <a:solidFill>
                  <a:schemeClr val="tx1"/>
                </a:solidFill>
                <a:latin typeface="+mj-lt"/>
                <a:ea typeface="+mj-ea"/>
                <a:cs typeface="+mj-cs"/>
              </a:rPr>
              <a:t>Meetings in Japan</a:t>
            </a:r>
            <a:endParaRPr lang="en-US" b="0" i="0" u="none" strike="noStrike" kern="1200" cap="none" dirty="0">
              <a:solidFill>
                <a:schemeClr val="tx1"/>
              </a:solidFill>
              <a:latin typeface="+mj-lt"/>
              <a:ea typeface="+mj-ea"/>
              <a:cs typeface="+mj-cs"/>
              <a:sym typeface="Calibri"/>
            </a:endParaRPr>
          </a:p>
        </p:txBody>
      </p:sp>
      <p:pic>
        <p:nvPicPr>
          <p:cNvPr id="3" name="Picture 2">
            <a:extLst>
              <a:ext uri="{FF2B5EF4-FFF2-40B4-BE49-F238E27FC236}">
                <a16:creationId xmlns:a16="http://schemas.microsoft.com/office/drawing/2014/main" id="{C28F343D-22CE-5049-A2E5-C12094EE763C}"/>
              </a:ext>
            </a:extLst>
          </p:cNvPr>
          <p:cNvPicPr>
            <a:picLocks noChangeAspect="1"/>
          </p:cNvPicPr>
          <p:nvPr/>
        </p:nvPicPr>
        <p:blipFill rotWithShape="1">
          <a:blip r:embed="rId3"/>
          <a:srcRect l="270" r="5960" b="-1"/>
          <a:stretch/>
        </p:blipFill>
        <p:spPr>
          <a:xfrm>
            <a:off x="20" y="10"/>
            <a:ext cx="12191980" cy="5395902"/>
          </a:xfrm>
          <a:prstGeom prst="rect">
            <a:avLst/>
          </a:prstGeom>
        </p:spPr>
      </p:pic>
    </p:spTree>
    <p:extLst>
      <p:ext uri="{BB962C8B-B14F-4D97-AF65-F5344CB8AC3E}">
        <p14:creationId xmlns:p14="http://schemas.microsoft.com/office/powerpoint/2010/main" val="583323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5534025"/>
            <a:ext cx="10515600" cy="822326"/>
          </a:xfrm>
          <a:prstGeom prst="rect">
            <a:avLst/>
          </a:prstGeom>
        </p:spPr>
        <p:txBody>
          <a:bodyPr spcFirstLastPara="1" vert="horz" lIns="91440" tIns="45720" rIns="91440" bIns="45720" rtlCol="0" anchor="ctr" anchorCtr="0">
            <a:normAutofit/>
          </a:bodyPr>
          <a:lstStyle/>
          <a:p>
            <a:pPr marL="0" marR="0" lvl="0" indent="0" algn="ctr">
              <a:spcBef>
                <a:spcPct val="0"/>
              </a:spcBef>
              <a:spcAft>
                <a:spcPts val="0"/>
              </a:spcAft>
              <a:buClr>
                <a:srgbClr val="00B4C2"/>
              </a:buClr>
              <a:buSzPts val="1100"/>
            </a:pPr>
            <a:r>
              <a:rPr lang="en-US" b="0" i="0" u="none" strike="noStrike" kern="1200" cap="none" dirty="0">
                <a:solidFill>
                  <a:schemeClr val="tx1"/>
                </a:solidFill>
                <a:latin typeface="+mj-lt"/>
                <a:ea typeface="+mj-ea"/>
                <a:cs typeface="+mj-cs"/>
                <a:sym typeface="Calibri"/>
              </a:rPr>
              <a:t>Japanese Mailing List</a:t>
            </a:r>
          </a:p>
        </p:txBody>
      </p:sp>
      <p:pic>
        <p:nvPicPr>
          <p:cNvPr id="7" name="Picture 6">
            <a:extLst>
              <a:ext uri="{FF2B5EF4-FFF2-40B4-BE49-F238E27FC236}">
                <a16:creationId xmlns:a16="http://schemas.microsoft.com/office/drawing/2014/main" id="{28A030FF-8D3F-0840-81DB-D55E9F4044BE}"/>
              </a:ext>
            </a:extLst>
          </p:cNvPr>
          <p:cNvPicPr>
            <a:picLocks noChangeAspect="1"/>
          </p:cNvPicPr>
          <p:nvPr/>
        </p:nvPicPr>
        <p:blipFill>
          <a:blip r:embed="rId3"/>
          <a:stretch>
            <a:fillRect/>
          </a:stretch>
        </p:blipFill>
        <p:spPr>
          <a:xfrm>
            <a:off x="643467" y="761505"/>
            <a:ext cx="10905066" cy="4516366"/>
          </a:xfrm>
          <a:prstGeom prst="rect">
            <a:avLst/>
          </a:prstGeom>
        </p:spPr>
      </p:pic>
    </p:spTree>
    <p:extLst>
      <p:ext uri="{BB962C8B-B14F-4D97-AF65-F5344CB8AC3E}">
        <p14:creationId xmlns:p14="http://schemas.microsoft.com/office/powerpoint/2010/main" val="206452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Audited Certification</a:t>
            </a:r>
            <a:endParaRPr sz="4400" b="0" i="0" u="none" strike="noStrike" cap="none" dirty="0">
              <a:solidFill>
                <a:srgbClr val="00B4C2"/>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7" y="2093738"/>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4" y="2536912"/>
            <a:ext cx="6089449" cy="2755475"/>
          </a:xfrm>
          <a:prstGeom prst="rect">
            <a:avLst/>
          </a:prstGeom>
        </p:spPr>
      </p:pic>
    </p:spTree>
    <p:extLst>
      <p:ext uri="{BB962C8B-B14F-4D97-AF65-F5344CB8AC3E}">
        <p14:creationId xmlns:p14="http://schemas.microsoft.com/office/powerpoint/2010/main" val="98089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6" name="Picture 5">
            <a:extLst>
              <a:ext uri="{FF2B5EF4-FFF2-40B4-BE49-F238E27FC236}">
                <a16:creationId xmlns:a16="http://schemas.microsoft.com/office/drawing/2014/main" id="{327B2001-BBC5-4B42-97EC-0169D8E50BEA}"/>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08" name="Straight Connector 107">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3354631" y="1752515"/>
            <a:ext cx="2560320" cy="3346823"/>
          </a:xfrm>
          <a:prstGeom prst="rect">
            <a:avLst/>
          </a:prstGeom>
        </p:spPr>
      </p:pic>
      <p:cxnSp>
        <p:nvCxnSpPr>
          <p:cNvPr id="110" name="Straight Connector 109">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6235726" y="1763382"/>
            <a:ext cx="2560320" cy="3325090"/>
          </a:xfrm>
          <a:prstGeom prst="rect">
            <a:avLst/>
          </a:prstGeom>
        </p:spPr>
      </p:pic>
      <p:cxnSp>
        <p:nvCxnSpPr>
          <p:cNvPr id="112" name="Straight Connector 111">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5"/>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of all sizes organizations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2"/>
          <p:cNvSpPr/>
          <p:nvPr/>
        </p:nvSpPr>
        <p:spPr>
          <a:xfrm flipH="1">
            <a:off x="3053883" y="1489591"/>
            <a:ext cx="5738335" cy="3674065"/>
          </a:xfrm>
          <a:prstGeom prst="ellipse">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Training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Policy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Process</a:t>
            </a:r>
            <a:endParaRPr sz="3600" b="0" i="0" u="none" strike="noStrike" cap="none" dirty="0">
              <a:solidFill>
                <a:schemeClr val="lt1"/>
              </a:solidFill>
              <a:latin typeface="Arial"/>
              <a:ea typeface="Arial"/>
              <a:cs typeface="Arial"/>
              <a:sym typeface="Arial"/>
            </a:endParaRPr>
          </a:p>
        </p:txBody>
      </p:sp>
      <p:sp>
        <p:nvSpPr>
          <p:cNvPr id="190" name="Google Shape;190;p22"/>
          <p:cNvSpPr txBox="1"/>
          <p:nvPr/>
        </p:nvSpPr>
        <p:spPr>
          <a:xfrm>
            <a:off x="222007" y="2979183"/>
            <a:ext cx="185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Inbound</a:t>
            </a:r>
            <a:endParaRPr sz="3600" b="0" i="0" u="none" strike="noStrike" cap="none">
              <a:solidFill>
                <a:srgbClr val="000000"/>
              </a:solidFill>
              <a:latin typeface="Arial"/>
              <a:ea typeface="Arial"/>
              <a:cs typeface="Arial"/>
              <a:sym typeface="Arial"/>
            </a:endParaRPr>
          </a:p>
        </p:txBody>
      </p:sp>
      <p:sp>
        <p:nvSpPr>
          <p:cNvPr id="191" name="Google Shape;191;p22"/>
          <p:cNvSpPr txBox="1"/>
          <p:nvPr/>
        </p:nvSpPr>
        <p:spPr>
          <a:xfrm>
            <a:off x="9753899" y="2994863"/>
            <a:ext cx="221256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Outbound</a:t>
            </a:r>
            <a:endParaRPr sz="3600" b="0" i="0" u="none" strike="noStrike" cap="none">
              <a:solidFill>
                <a:srgbClr val="000000"/>
              </a:solidFill>
              <a:latin typeface="Arial"/>
              <a:ea typeface="Arial"/>
              <a:cs typeface="Arial"/>
              <a:sym typeface="Arial"/>
            </a:endParaRPr>
          </a:p>
        </p:txBody>
      </p:sp>
      <p:sp>
        <p:nvSpPr>
          <p:cNvPr id="192" name="Google Shape;192;p22"/>
          <p:cNvSpPr/>
          <p:nvPr/>
        </p:nvSpPr>
        <p:spPr>
          <a:xfrm>
            <a:off x="8792218"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 name="Google Shape;193;p22"/>
          <p:cNvSpPr/>
          <p:nvPr/>
        </p:nvSpPr>
        <p:spPr>
          <a:xfrm>
            <a:off x="2075475"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1271</Words>
  <Application>Microsoft Macintosh PowerPoint</Application>
  <PresentationFormat>Widescreen</PresentationFormat>
  <Paragraphs>90</Paragraphs>
  <Slides>27</Slides>
  <Notes>27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27</vt:i4>
      </vt:variant>
    </vt:vector>
  </HeadingPairs>
  <TitlesOfParts>
    <vt:vector size="31" baseType="lpstr">
      <vt:lpstr>Arial</vt:lpstr>
      <vt:lpstr>Calibri</vt:lpstr>
      <vt:lpstr>Office Theme</vt:lpstr>
      <vt:lpstr>Office Theme</vt:lpstr>
      <vt:lpstr>PowerPoint Presentation</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of all sizes organizations in all markets.</vt:lpstr>
      <vt:lpstr>PowerPoint Presentation</vt:lpstr>
      <vt:lpstr>Companies have the flexibility to decide the content of each specific process, policies and training.</vt:lpstr>
      <vt:lpstr>PowerPoint Presentation</vt:lpstr>
      <vt:lpstr>If a company can answer “Yes” to each question they are OpenChain Conformant.</vt:lpstr>
      <vt:lpstr>PowerPoint Presentation</vt:lpstr>
      <vt:lpstr>PowerPoint Presentation</vt:lpstr>
      <vt:lpstr>The OpenChain Project provides reference material to help with conformance.</vt:lpstr>
      <vt:lpstr>PowerPoint Presentation</vt:lpstr>
      <vt:lpstr>PowerPoint Presentation</vt:lpstr>
      <vt:lpstr>PowerPoint Presentation</vt:lpstr>
      <vt:lpstr>PowerPoint Presentation</vt:lpstr>
      <vt:lpstr>PowerPoint Presentation</vt:lpstr>
      <vt:lpstr>Work Teams supporting OpenChain:</vt:lpstr>
      <vt:lpstr>PowerPoint Presentation</vt:lpstr>
      <vt:lpstr>Recent Progress</vt:lpstr>
      <vt:lpstr>Meetings in Japan</vt:lpstr>
      <vt:lpstr>Japanese Mailing List</vt:lpstr>
      <vt:lpstr>Audited Certification</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Microsoft Office User</cp:lastModifiedBy>
  <cp:revision>6</cp:revision>
  <dcterms:created xsi:type="dcterms:W3CDTF">2019-02-07T11:57:16Z</dcterms:created>
  <dcterms:modified xsi:type="dcterms:W3CDTF">2019-02-19T23:10:22Z</dcterms:modified>
</cp:coreProperties>
</file>